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1F78DA3-5365-4845-A3BB-BD8EE4FA8BED}" type="datetimeFigureOut">
              <a:rPr lang="en-GB" smtClean="0"/>
              <a:t>03/01/2017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81153C-5DDD-4C4B-B928-EB2689E99190}" type="slidenum">
              <a:rPr lang="en-GB" smtClean="0"/>
              <a:t>‹#›</a:t>
            </a:fld>
            <a:endParaRPr lang="en-GB"/>
          </a:p>
        </p:txBody>
      </p:sp>
    </p:spTree>
    <p:extLst>
      <p:ext uri="{BB962C8B-B14F-4D97-AF65-F5344CB8AC3E}">
        <p14:creationId xmlns:p14="http://schemas.microsoft.com/office/powerpoint/2010/main" val="2283988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1F78DA3-5365-4845-A3BB-BD8EE4FA8BED}" type="datetimeFigureOut">
              <a:rPr lang="en-GB" smtClean="0"/>
              <a:t>03/01/2017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81153C-5DDD-4C4B-B928-EB2689E99190}" type="slidenum">
              <a:rPr lang="en-GB" smtClean="0"/>
              <a:t>‹#›</a:t>
            </a:fld>
            <a:endParaRPr lang="en-GB"/>
          </a:p>
        </p:txBody>
      </p:sp>
    </p:spTree>
    <p:extLst>
      <p:ext uri="{BB962C8B-B14F-4D97-AF65-F5344CB8AC3E}">
        <p14:creationId xmlns:p14="http://schemas.microsoft.com/office/powerpoint/2010/main" val="1501104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1F78DA3-5365-4845-A3BB-BD8EE4FA8BED}" type="datetimeFigureOut">
              <a:rPr lang="en-GB" smtClean="0"/>
              <a:t>03/01/2017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81153C-5DDD-4C4B-B928-EB2689E99190}" type="slidenum">
              <a:rPr lang="en-GB" smtClean="0"/>
              <a:t>‹#›</a:t>
            </a:fld>
            <a:endParaRPr lang="en-GB"/>
          </a:p>
        </p:txBody>
      </p:sp>
    </p:spTree>
    <p:extLst>
      <p:ext uri="{BB962C8B-B14F-4D97-AF65-F5344CB8AC3E}">
        <p14:creationId xmlns:p14="http://schemas.microsoft.com/office/powerpoint/2010/main" val="2039171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1F78DA3-5365-4845-A3BB-BD8EE4FA8BED}" type="datetimeFigureOut">
              <a:rPr lang="en-GB" smtClean="0"/>
              <a:t>03/01/2017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81153C-5DDD-4C4B-B928-EB2689E99190}" type="slidenum">
              <a:rPr lang="en-GB" smtClean="0"/>
              <a:t>‹#›</a:t>
            </a:fld>
            <a:endParaRPr lang="en-GB"/>
          </a:p>
        </p:txBody>
      </p:sp>
    </p:spTree>
    <p:extLst>
      <p:ext uri="{BB962C8B-B14F-4D97-AF65-F5344CB8AC3E}">
        <p14:creationId xmlns:p14="http://schemas.microsoft.com/office/powerpoint/2010/main" val="4069528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F78DA3-5365-4845-A3BB-BD8EE4FA8BED}" type="datetimeFigureOut">
              <a:rPr lang="en-GB" smtClean="0"/>
              <a:t>03/01/2017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81153C-5DDD-4C4B-B928-EB2689E99190}" type="slidenum">
              <a:rPr lang="en-GB" smtClean="0"/>
              <a:t>‹#›</a:t>
            </a:fld>
            <a:endParaRPr lang="en-GB"/>
          </a:p>
        </p:txBody>
      </p:sp>
    </p:spTree>
    <p:extLst>
      <p:ext uri="{BB962C8B-B14F-4D97-AF65-F5344CB8AC3E}">
        <p14:creationId xmlns:p14="http://schemas.microsoft.com/office/powerpoint/2010/main" val="62800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1F78DA3-5365-4845-A3BB-BD8EE4FA8BED}" type="datetimeFigureOut">
              <a:rPr lang="en-GB" smtClean="0"/>
              <a:t>03/01/2017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81153C-5DDD-4C4B-B928-EB2689E99190}" type="slidenum">
              <a:rPr lang="en-GB" smtClean="0"/>
              <a:t>‹#›</a:t>
            </a:fld>
            <a:endParaRPr lang="en-GB"/>
          </a:p>
        </p:txBody>
      </p:sp>
    </p:spTree>
    <p:extLst>
      <p:ext uri="{BB962C8B-B14F-4D97-AF65-F5344CB8AC3E}">
        <p14:creationId xmlns:p14="http://schemas.microsoft.com/office/powerpoint/2010/main" val="3172822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1F78DA3-5365-4845-A3BB-BD8EE4FA8BED}" type="datetimeFigureOut">
              <a:rPr lang="en-GB" smtClean="0"/>
              <a:t>03/01/2017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81153C-5DDD-4C4B-B928-EB2689E99190}" type="slidenum">
              <a:rPr lang="en-GB" smtClean="0"/>
              <a:t>‹#›</a:t>
            </a:fld>
            <a:endParaRPr lang="en-GB"/>
          </a:p>
        </p:txBody>
      </p:sp>
    </p:spTree>
    <p:extLst>
      <p:ext uri="{BB962C8B-B14F-4D97-AF65-F5344CB8AC3E}">
        <p14:creationId xmlns:p14="http://schemas.microsoft.com/office/powerpoint/2010/main" val="1085387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1F78DA3-5365-4845-A3BB-BD8EE4FA8BED}" type="datetimeFigureOut">
              <a:rPr lang="en-GB" smtClean="0"/>
              <a:t>03/01/2017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81153C-5DDD-4C4B-B928-EB2689E99190}" type="slidenum">
              <a:rPr lang="en-GB" smtClean="0"/>
              <a:t>‹#›</a:t>
            </a:fld>
            <a:endParaRPr lang="en-GB"/>
          </a:p>
        </p:txBody>
      </p:sp>
    </p:spTree>
    <p:extLst>
      <p:ext uri="{BB962C8B-B14F-4D97-AF65-F5344CB8AC3E}">
        <p14:creationId xmlns:p14="http://schemas.microsoft.com/office/powerpoint/2010/main" val="4180773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F78DA3-5365-4845-A3BB-BD8EE4FA8BED}" type="datetimeFigureOut">
              <a:rPr lang="en-GB" smtClean="0"/>
              <a:t>03/01/2017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81153C-5DDD-4C4B-B928-EB2689E99190}" type="slidenum">
              <a:rPr lang="en-GB" smtClean="0"/>
              <a:t>‹#›</a:t>
            </a:fld>
            <a:endParaRPr lang="en-GB"/>
          </a:p>
        </p:txBody>
      </p:sp>
    </p:spTree>
    <p:extLst>
      <p:ext uri="{BB962C8B-B14F-4D97-AF65-F5344CB8AC3E}">
        <p14:creationId xmlns:p14="http://schemas.microsoft.com/office/powerpoint/2010/main" val="3700711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F78DA3-5365-4845-A3BB-BD8EE4FA8BED}" type="datetimeFigureOut">
              <a:rPr lang="en-GB" smtClean="0"/>
              <a:t>03/01/2017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81153C-5DDD-4C4B-B928-EB2689E99190}" type="slidenum">
              <a:rPr lang="en-GB" smtClean="0"/>
              <a:t>‹#›</a:t>
            </a:fld>
            <a:endParaRPr lang="en-GB"/>
          </a:p>
        </p:txBody>
      </p:sp>
    </p:spTree>
    <p:extLst>
      <p:ext uri="{BB962C8B-B14F-4D97-AF65-F5344CB8AC3E}">
        <p14:creationId xmlns:p14="http://schemas.microsoft.com/office/powerpoint/2010/main" val="2096017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F78DA3-5365-4845-A3BB-BD8EE4FA8BED}" type="datetimeFigureOut">
              <a:rPr lang="en-GB" smtClean="0"/>
              <a:t>03/01/2017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81153C-5DDD-4C4B-B928-EB2689E99190}" type="slidenum">
              <a:rPr lang="en-GB" smtClean="0"/>
              <a:t>‹#›</a:t>
            </a:fld>
            <a:endParaRPr lang="en-GB"/>
          </a:p>
        </p:txBody>
      </p:sp>
    </p:spTree>
    <p:extLst>
      <p:ext uri="{BB962C8B-B14F-4D97-AF65-F5344CB8AC3E}">
        <p14:creationId xmlns:p14="http://schemas.microsoft.com/office/powerpoint/2010/main" val="2931207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F78DA3-5365-4845-A3BB-BD8EE4FA8BED}" type="datetimeFigureOut">
              <a:rPr lang="en-GB" smtClean="0"/>
              <a:t>03/01/2017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81153C-5DDD-4C4B-B928-EB2689E99190}" type="slidenum">
              <a:rPr lang="en-GB" smtClean="0"/>
              <a:t>‹#›</a:t>
            </a:fld>
            <a:endParaRPr lang="en-GB"/>
          </a:p>
        </p:txBody>
      </p:sp>
    </p:spTree>
    <p:extLst>
      <p:ext uri="{BB962C8B-B14F-4D97-AF65-F5344CB8AC3E}">
        <p14:creationId xmlns:p14="http://schemas.microsoft.com/office/powerpoint/2010/main" val="945412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3"/>
          <p:cNvSpPr txBox="1"/>
          <p:nvPr/>
        </p:nvSpPr>
        <p:spPr>
          <a:xfrm>
            <a:off x="0" y="2060575"/>
            <a:ext cx="9144000" cy="863598"/>
          </a:xfrm>
          <a:prstGeom prst="rect">
            <a:avLst/>
          </a:prstGeom>
          <a:noFill/>
          <a:ln>
            <a:noFill/>
          </a:ln>
        </p:spPr>
        <p:txBody>
          <a:bodyPr lIns="90000" tIns="45000" rIns="90000" bIns="45000" anchor="t" anchorCtr="0">
            <a:noAutofit/>
          </a:bodyPr>
          <a:lstStyle/>
          <a:p>
            <a:pPr marL="0" marR="0" lvl="0" indent="0" algn="ctr" rtl="0">
              <a:lnSpc>
                <a:spcPct val="100000"/>
              </a:lnSpc>
              <a:spcBef>
                <a:spcPts val="300"/>
              </a:spcBef>
              <a:spcAft>
                <a:spcPts val="0"/>
              </a:spcAft>
              <a:buClr>
                <a:srgbClr val="000000"/>
              </a:buClr>
              <a:buSzPct val="25000"/>
              <a:buFont typeface="Tahoma"/>
              <a:buNone/>
            </a:pPr>
            <a:r>
              <a:rPr lang="en-US" sz="3200" b="1" i="0" u="none" strike="noStrike" cap="none" baseline="0" dirty="0">
                <a:solidFill>
                  <a:srgbClr val="000000"/>
                </a:solidFill>
                <a:latin typeface="Tahoma"/>
                <a:ea typeface="Tahoma"/>
                <a:cs typeface="Tahoma"/>
                <a:sym typeface="Tahoma"/>
              </a:rPr>
              <a:t>UNIT </a:t>
            </a:r>
            <a:r>
              <a:rPr lang="en-US" sz="3200" b="1" dirty="0" smtClean="0">
                <a:solidFill>
                  <a:srgbClr val="000000"/>
                </a:solidFill>
                <a:latin typeface="Tahoma"/>
                <a:ea typeface="Tahoma"/>
                <a:cs typeface="Tahoma"/>
                <a:sym typeface="Tahoma"/>
              </a:rPr>
              <a:t>R082</a:t>
            </a:r>
            <a:endParaRPr lang="en-US" sz="3200" b="1" i="0" u="none" strike="noStrike" cap="none" baseline="0" dirty="0">
              <a:solidFill>
                <a:srgbClr val="000000"/>
              </a:solidFill>
              <a:latin typeface="Tahoma"/>
              <a:ea typeface="Tahoma"/>
              <a:cs typeface="Tahoma"/>
              <a:sym typeface="Tahoma"/>
            </a:endParaRPr>
          </a:p>
          <a:p>
            <a:pPr marL="0" marR="0" lvl="0" indent="0" algn="ctr" rtl="0">
              <a:lnSpc>
                <a:spcPct val="100000"/>
              </a:lnSpc>
              <a:spcBef>
                <a:spcPts val="300"/>
              </a:spcBef>
              <a:spcAft>
                <a:spcPts val="0"/>
              </a:spcAft>
              <a:buClr>
                <a:srgbClr val="000000"/>
              </a:buClr>
              <a:buSzPct val="25000"/>
              <a:buFont typeface="Tahoma"/>
              <a:buNone/>
            </a:pPr>
            <a:r>
              <a:rPr lang="en-US" sz="3200" b="1" i="0" u="none" strike="noStrike" cap="none" baseline="0" dirty="0" smtClean="0">
                <a:solidFill>
                  <a:srgbClr val="000000"/>
                </a:solidFill>
                <a:latin typeface="Tahoma"/>
                <a:ea typeface="Tahoma"/>
                <a:cs typeface="Tahoma"/>
                <a:sym typeface="Tahoma"/>
              </a:rPr>
              <a:t>Creating digital graphics</a:t>
            </a:r>
            <a:endParaRPr lang="en-US" sz="3200" b="1" i="0" u="none" strike="noStrike" cap="none" baseline="0" dirty="0">
              <a:solidFill>
                <a:srgbClr val="000000"/>
              </a:solidFill>
              <a:latin typeface="Tahoma"/>
              <a:ea typeface="Tahoma"/>
              <a:cs typeface="Tahoma"/>
              <a:sym typeface="Tahoma"/>
            </a:endParaRPr>
          </a:p>
          <a:p>
            <a:endParaRPr dirty="0"/>
          </a:p>
          <a:p>
            <a:endParaRPr dirty="0"/>
          </a:p>
        </p:txBody>
      </p:sp>
      <p:sp>
        <p:nvSpPr>
          <p:cNvPr id="5" name="Shape 44"/>
          <p:cNvSpPr txBox="1"/>
          <p:nvPr/>
        </p:nvSpPr>
        <p:spPr>
          <a:xfrm>
            <a:off x="0" y="404812"/>
            <a:ext cx="9144000" cy="1470023"/>
          </a:xfrm>
          <a:prstGeom prst="rect">
            <a:avLst/>
          </a:prstGeom>
          <a:noFill/>
          <a:ln>
            <a:noFill/>
          </a:ln>
        </p:spPr>
        <p:txBody>
          <a:bodyPr lIns="90000" tIns="45000" rIns="90000" bIns="45000" anchor="ctr" anchorCtr="0">
            <a:noAutofit/>
          </a:bodyPr>
          <a:lstStyle/>
          <a:p>
            <a:pPr marL="0" marR="0" lvl="0" indent="0" algn="ctr" rtl="0">
              <a:lnSpc>
                <a:spcPct val="100000"/>
              </a:lnSpc>
              <a:spcBef>
                <a:spcPts val="0"/>
              </a:spcBef>
              <a:spcAft>
                <a:spcPts val="0"/>
              </a:spcAft>
              <a:buClr>
                <a:srgbClr val="000000"/>
              </a:buClr>
              <a:buSzPct val="25000"/>
              <a:buFont typeface="Tahoma"/>
              <a:buNone/>
            </a:pPr>
            <a:r>
              <a:rPr lang="en-US" sz="2400" b="0" i="0" u="none" strike="noStrike" cap="none" baseline="0" dirty="0">
                <a:solidFill>
                  <a:srgbClr val="000000"/>
                </a:solidFill>
                <a:latin typeface="Tahoma"/>
                <a:ea typeface="Tahoma"/>
                <a:cs typeface="Tahoma"/>
                <a:sym typeface="Tahoma"/>
              </a:rPr>
              <a:t>OCR Level </a:t>
            </a:r>
            <a:r>
              <a:rPr lang="en-US" sz="2400" b="0" i="0" u="none" strike="noStrike" cap="none" baseline="0" dirty="0" smtClean="0">
                <a:solidFill>
                  <a:srgbClr val="000000"/>
                </a:solidFill>
                <a:latin typeface="Tahoma"/>
                <a:ea typeface="Tahoma"/>
                <a:cs typeface="Tahoma"/>
                <a:sym typeface="Tahoma"/>
              </a:rPr>
              <a:t>1/2 Cambridge National Certificate</a:t>
            </a:r>
            <a:r>
              <a:rPr lang="en-US" sz="2400" dirty="0">
                <a:solidFill>
                  <a:srgbClr val="000000"/>
                </a:solidFill>
                <a:latin typeface="Tahoma"/>
                <a:ea typeface="Tahoma"/>
                <a:cs typeface="Tahoma"/>
                <a:sym typeface="Tahoma"/>
              </a:rPr>
              <a:t> </a:t>
            </a:r>
            <a:r>
              <a:rPr lang="en-US" sz="2400" dirty="0" smtClean="0">
                <a:solidFill>
                  <a:srgbClr val="000000"/>
                </a:solidFill>
                <a:latin typeface="Tahoma"/>
                <a:ea typeface="Tahoma"/>
                <a:cs typeface="Tahoma"/>
                <a:sym typeface="Tahoma"/>
              </a:rPr>
              <a:t>in </a:t>
            </a:r>
            <a:r>
              <a:rPr lang="en-US" sz="2400" b="0" i="0" u="none" strike="noStrike" cap="none" baseline="0" dirty="0" smtClean="0">
                <a:solidFill>
                  <a:srgbClr val="000000"/>
                </a:solidFill>
                <a:latin typeface="Tahoma"/>
                <a:ea typeface="Tahoma"/>
                <a:cs typeface="Tahoma"/>
                <a:sym typeface="Tahoma"/>
              </a:rPr>
              <a:t>Creative</a:t>
            </a:r>
            <a:r>
              <a:rPr lang="en-US" sz="2400" b="0" i="0" u="none" strike="noStrike" cap="none" dirty="0" smtClean="0">
                <a:solidFill>
                  <a:srgbClr val="000000"/>
                </a:solidFill>
                <a:latin typeface="Tahoma"/>
                <a:ea typeface="Tahoma"/>
                <a:cs typeface="Tahoma"/>
                <a:sym typeface="Tahoma"/>
              </a:rPr>
              <a:t> </a:t>
            </a:r>
            <a:r>
              <a:rPr lang="en-US" sz="2400" b="0" i="0" u="none" strike="noStrike" cap="none" dirty="0" err="1" smtClean="0">
                <a:solidFill>
                  <a:srgbClr val="000000"/>
                </a:solidFill>
                <a:latin typeface="Tahoma"/>
                <a:ea typeface="Tahoma"/>
                <a:cs typeface="Tahoma"/>
                <a:sym typeface="Tahoma"/>
              </a:rPr>
              <a:t>iMedia</a:t>
            </a:r>
            <a:endParaRPr lang="en-US" sz="2400" b="0" i="0" u="none" strike="noStrike" cap="none" baseline="0" dirty="0" smtClean="0">
              <a:solidFill>
                <a:srgbClr val="000000"/>
              </a:solidFill>
              <a:latin typeface="Tahoma"/>
              <a:ea typeface="Tahoma"/>
              <a:cs typeface="Tahoma"/>
              <a:sym typeface="Tahoma"/>
            </a:endParaRPr>
          </a:p>
        </p:txBody>
      </p:sp>
      <p:sp>
        <p:nvSpPr>
          <p:cNvPr id="6" name="Shape 45"/>
          <p:cNvSpPr txBox="1"/>
          <p:nvPr/>
        </p:nvSpPr>
        <p:spPr>
          <a:xfrm>
            <a:off x="468312" y="4076700"/>
            <a:ext cx="8207375" cy="1470023"/>
          </a:xfrm>
          <a:prstGeom prst="rect">
            <a:avLst/>
          </a:prstGeom>
          <a:noFill/>
          <a:ln>
            <a:noFill/>
          </a:ln>
        </p:spPr>
        <p:txBody>
          <a:bodyPr lIns="90000" tIns="45000" rIns="90000" bIns="45000" anchor="ctr" anchorCtr="0">
            <a:noAutofit/>
          </a:bodyPr>
          <a:lstStyle/>
          <a:p>
            <a:pPr marL="0" marR="0" lvl="0" indent="0" algn="ctr" rtl="0">
              <a:lnSpc>
                <a:spcPct val="100000"/>
              </a:lnSpc>
              <a:spcBef>
                <a:spcPts val="0"/>
              </a:spcBef>
              <a:spcAft>
                <a:spcPts val="0"/>
              </a:spcAft>
              <a:buClr>
                <a:srgbClr val="000000"/>
              </a:buClr>
              <a:buSzPct val="25000"/>
              <a:buFont typeface="Tahoma"/>
              <a:buNone/>
            </a:pPr>
            <a:r>
              <a:rPr lang="en-US" sz="2800" b="0" i="0" u="none" strike="noStrike" cap="none" baseline="0" dirty="0">
                <a:solidFill>
                  <a:srgbClr val="000000"/>
                </a:solidFill>
                <a:latin typeface="Tahoma"/>
                <a:ea typeface="Tahoma"/>
                <a:cs typeface="Tahoma"/>
                <a:sym typeface="Tahoma"/>
              </a:rPr>
              <a:t>Candidate name: </a:t>
            </a:r>
            <a:r>
              <a:rPr lang="en-US" sz="2800" dirty="0" smtClean="0">
                <a:solidFill>
                  <a:srgbClr val="000000"/>
                </a:solidFill>
                <a:latin typeface="Tahoma"/>
                <a:ea typeface="Tahoma"/>
                <a:cs typeface="Tahoma"/>
                <a:sym typeface="Tahoma"/>
              </a:rPr>
              <a:t>James Brown</a:t>
            </a:r>
            <a:r>
              <a:rPr lang="en-US" sz="2800" b="0" i="0" u="none" strike="noStrike" cap="none" baseline="0" dirty="0">
                <a:solidFill>
                  <a:srgbClr val="000000"/>
                </a:solidFill>
                <a:latin typeface="Tahoma"/>
                <a:ea typeface="Tahoma"/>
                <a:cs typeface="Tahoma"/>
                <a:sym typeface="Tahoma"/>
              </a:rPr>
              <a:t/>
            </a:r>
            <a:br>
              <a:rPr lang="en-US" sz="2800" b="0" i="0" u="none" strike="noStrike" cap="none" baseline="0" dirty="0">
                <a:solidFill>
                  <a:srgbClr val="000000"/>
                </a:solidFill>
                <a:latin typeface="Tahoma"/>
                <a:ea typeface="Tahoma"/>
                <a:cs typeface="Tahoma"/>
                <a:sym typeface="Tahoma"/>
              </a:rPr>
            </a:br>
            <a:r>
              <a:rPr lang="en-US" sz="2800" b="0" i="0" u="none" strike="noStrike" cap="none" baseline="0" dirty="0">
                <a:solidFill>
                  <a:srgbClr val="000000"/>
                </a:solidFill>
                <a:latin typeface="Tahoma"/>
                <a:ea typeface="Tahoma"/>
                <a:cs typeface="Tahoma"/>
                <a:sym typeface="Tahoma"/>
              </a:rPr>
              <a:t/>
            </a:r>
            <a:br>
              <a:rPr lang="en-US" sz="2800" b="0" i="0" u="none" strike="noStrike" cap="none" baseline="0" dirty="0">
                <a:solidFill>
                  <a:srgbClr val="000000"/>
                </a:solidFill>
                <a:latin typeface="Tahoma"/>
                <a:ea typeface="Tahoma"/>
                <a:cs typeface="Tahoma"/>
                <a:sym typeface="Tahoma"/>
              </a:rPr>
            </a:br>
            <a:r>
              <a:rPr lang="en-US" sz="2800" b="0" i="0" u="none" strike="noStrike" cap="none" baseline="0" dirty="0">
                <a:solidFill>
                  <a:srgbClr val="000000"/>
                </a:solidFill>
                <a:latin typeface="Tahoma"/>
                <a:ea typeface="Tahoma"/>
                <a:cs typeface="Tahoma"/>
                <a:sym typeface="Tahoma"/>
              </a:rPr>
              <a:t>Centre number: 39435</a:t>
            </a:r>
          </a:p>
        </p:txBody>
      </p:sp>
    </p:spTree>
    <p:extLst>
      <p:ext uri="{BB962C8B-B14F-4D97-AF65-F5344CB8AC3E}">
        <p14:creationId xmlns:p14="http://schemas.microsoft.com/office/powerpoint/2010/main" val="2498206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95536" y="476672"/>
            <a:ext cx="8424936" cy="5078314"/>
          </a:xfrm>
          <a:prstGeom prst="rect">
            <a:avLst/>
          </a:prstGeom>
          <a:noFill/>
        </p:spPr>
        <p:txBody>
          <a:bodyPr wrap="square" rtlCol="0">
            <a:spAutoFit/>
          </a:bodyPr>
          <a:lstStyle/>
          <a:p>
            <a:r>
              <a:rPr lang="en-GB" dirty="0" smtClean="0">
                <a:latin typeface="Tahoma" pitchFamily="34" charset="0"/>
                <a:ea typeface="Tahoma" pitchFamily="34" charset="0"/>
                <a:cs typeface="Tahoma" pitchFamily="34" charset="0"/>
              </a:rPr>
              <a:t>ASSIGNMENT BRIEF</a:t>
            </a:r>
          </a:p>
          <a:p>
            <a:endParaRPr lang="en-GB" dirty="0">
              <a:latin typeface="Tahoma" pitchFamily="34" charset="0"/>
              <a:ea typeface="Tahoma" pitchFamily="34" charset="0"/>
              <a:cs typeface="Tahoma" pitchFamily="34" charset="0"/>
            </a:endParaRPr>
          </a:p>
          <a:p>
            <a:r>
              <a:rPr lang="en-GB" b="1" dirty="0" smtClean="0">
                <a:latin typeface="Tahoma" pitchFamily="34" charset="0"/>
                <a:ea typeface="Tahoma" pitchFamily="34" charset="0"/>
                <a:cs typeface="Tahoma" pitchFamily="34" charset="0"/>
              </a:rPr>
              <a:t>A DVD cover for ‘Mortimer Community College’ promotional video</a:t>
            </a:r>
          </a:p>
          <a:p>
            <a:endParaRPr lang="en-GB" b="1" dirty="0">
              <a:latin typeface="Tahoma" pitchFamily="34" charset="0"/>
              <a:ea typeface="Tahoma" pitchFamily="34" charset="0"/>
              <a:cs typeface="Tahoma" pitchFamily="34" charset="0"/>
            </a:endParaRPr>
          </a:p>
          <a:p>
            <a:r>
              <a:rPr lang="en-GB" dirty="0" smtClean="0">
                <a:latin typeface="Tahoma" pitchFamily="34" charset="0"/>
                <a:ea typeface="Tahoma" pitchFamily="34" charset="0"/>
                <a:cs typeface="Tahoma" pitchFamily="34" charset="0"/>
              </a:rPr>
              <a:t>Your client is producing a promotional video and needs to begin the development of a DVD cover. The title of the promotional video is ‘Mortimer Community College’. Its aim is to promote the school to the local community and prospective students of the college. The video will be given a Certificate U rating when released. </a:t>
            </a:r>
          </a:p>
          <a:p>
            <a:endParaRPr lang="en-GB" dirty="0">
              <a:latin typeface="Tahoma" pitchFamily="34" charset="0"/>
              <a:ea typeface="Tahoma" pitchFamily="34" charset="0"/>
              <a:cs typeface="Tahoma" pitchFamily="34" charset="0"/>
            </a:endParaRPr>
          </a:p>
          <a:p>
            <a:r>
              <a:rPr lang="en-GB" dirty="0" smtClean="0">
                <a:latin typeface="Tahoma" pitchFamily="34" charset="0"/>
                <a:ea typeface="Tahoma" pitchFamily="34" charset="0"/>
                <a:cs typeface="Tahoma" pitchFamily="34" charset="0"/>
              </a:rPr>
              <a:t>A high quality file for print purposes must be created together with a low resolution version suitable for use on the ‘Mortimer Community College’ website. The low resolution version will need to be 400 pixels wide to fit the website layout.</a:t>
            </a:r>
          </a:p>
          <a:p>
            <a:endParaRPr lang="en-GB" b="1" dirty="0">
              <a:latin typeface="Tahoma" pitchFamily="34" charset="0"/>
              <a:ea typeface="Tahoma" pitchFamily="34" charset="0"/>
              <a:cs typeface="Tahoma" pitchFamily="34" charset="0"/>
            </a:endParaRPr>
          </a:p>
          <a:p>
            <a:endParaRPr lang="en-GB" dirty="0" smtClean="0">
              <a:latin typeface="Tahoma" pitchFamily="34" charset="0"/>
              <a:ea typeface="Tahoma" pitchFamily="34" charset="0"/>
              <a:cs typeface="Tahoma" pitchFamily="34" charset="0"/>
            </a:endParaRPr>
          </a:p>
          <a:p>
            <a:endParaRPr lang="en-GB" dirty="0">
              <a:latin typeface="Tahoma" pitchFamily="34" charset="0"/>
              <a:ea typeface="Tahoma" pitchFamily="34" charset="0"/>
              <a:cs typeface="Tahoma" pitchFamily="34" charset="0"/>
            </a:endParaRPr>
          </a:p>
          <a:p>
            <a:endParaRPr lang="en-GB"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799235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76672"/>
            <a:ext cx="8424936" cy="1477328"/>
          </a:xfrm>
          <a:prstGeom prst="rect">
            <a:avLst/>
          </a:prstGeom>
          <a:noFill/>
        </p:spPr>
        <p:txBody>
          <a:bodyPr wrap="square" rtlCol="0">
            <a:spAutoFit/>
          </a:bodyPr>
          <a:lstStyle/>
          <a:p>
            <a:r>
              <a:rPr lang="en-GB" dirty="0" smtClean="0">
                <a:latin typeface="Tahoma" pitchFamily="34" charset="0"/>
                <a:ea typeface="Tahoma" pitchFamily="34" charset="0"/>
                <a:cs typeface="Tahoma" pitchFamily="34" charset="0"/>
              </a:rPr>
              <a:t>TASK 1: RESEARCH - What needs to be designed</a:t>
            </a:r>
          </a:p>
          <a:p>
            <a:endParaRPr lang="en-GB" b="1" dirty="0">
              <a:latin typeface="Tahoma" pitchFamily="34" charset="0"/>
              <a:ea typeface="Tahoma" pitchFamily="34" charset="0"/>
              <a:cs typeface="Tahoma" pitchFamily="34" charset="0"/>
            </a:endParaRPr>
          </a:p>
          <a:p>
            <a:endParaRPr lang="en-GB" dirty="0" smtClean="0">
              <a:latin typeface="Tahoma" pitchFamily="34" charset="0"/>
              <a:ea typeface="Tahoma" pitchFamily="34" charset="0"/>
              <a:cs typeface="Tahoma" pitchFamily="34" charset="0"/>
            </a:endParaRPr>
          </a:p>
          <a:p>
            <a:endParaRPr lang="en-GB" dirty="0">
              <a:latin typeface="Tahoma" pitchFamily="34" charset="0"/>
              <a:ea typeface="Tahoma" pitchFamily="34" charset="0"/>
              <a:cs typeface="Tahoma" pitchFamily="34" charset="0"/>
            </a:endParaRPr>
          </a:p>
          <a:p>
            <a:endParaRPr lang="en-GB"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587096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76672"/>
            <a:ext cx="8424936" cy="1477328"/>
          </a:xfrm>
          <a:prstGeom prst="rect">
            <a:avLst/>
          </a:prstGeom>
          <a:noFill/>
        </p:spPr>
        <p:txBody>
          <a:bodyPr wrap="square" rtlCol="0">
            <a:spAutoFit/>
          </a:bodyPr>
          <a:lstStyle/>
          <a:p>
            <a:r>
              <a:rPr lang="en-GB" dirty="0" smtClean="0">
                <a:latin typeface="Tahoma" pitchFamily="34" charset="0"/>
                <a:ea typeface="Tahoma" pitchFamily="34" charset="0"/>
                <a:cs typeface="Tahoma" pitchFamily="34" charset="0"/>
              </a:rPr>
              <a:t>TASK 2: PLANNING – Planning a design</a:t>
            </a:r>
          </a:p>
          <a:p>
            <a:endParaRPr lang="en-GB" b="1" dirty="0">
              <a:latin typeface="Tahoma" pitchFamily="34" charset="0"/>
              <a:ea typeface="Tahoma" pitchFamily="34" charset="0"/>
              <a:cs typeface="Tahoma" pitchFamily="34" charset="0"/>
            </a:endParaRPr>
          </a:p>
          <a:p>
            <a:endParaRPr lang="en-GB" dirty="0" smtClean="0">
              <a:latin typeface="Tahoma" pitchFamily="34" charset="0"/>
              <a:ea typeface="Tahoma" pitchFamily="34" charset="0"/>
              <a:cs typeface="Tahoma" pitchFamily="34" charset="0"/>
            </a:endParaRPr>
          </a:p>
          <a:p>
            <a:endParaRPr lang="en-GB" dirty="0">
              <a:latin typeface="Tahoma" pitchFamily="34" charset="0"/>
              <a:ea typeface="Tahoma" pitchFamily="34" charset="0"/>
              <a:cs typeface="Tahoma" pitchFamily="34" charset="0"/>
            </a:endParaRPr>
          </a:p>
          <a:p>
            <a:endParaRPr lang="en-GB"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814650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76672"/>
            <a:ext cx="8424936" cy="1477328"/>
          </a:xfrm>
          <a:prstGeom prst="rect">
            <a:avLst/>
          </a:prstGeom>
          <a:noFill/>
        </p:spPr>
        <p:txBody>
          <a:bodyPr wrap="square" rtlCol="0">
            <a:spAutoFit/>
          </a:bodyPr>
          <a:lstStyle/>
          <a:p>
            <a:r>
              <a:rPr lang="en-GB" dirty="0" smtClean="0">
                <a:latin typeface="Tahoma" pitchFamily="34" charset="0"/>
                <a:ea typeface="Tahoma" pitchFamily="34" charset="0"/>
                <a:cs typeface="Tahoma" pitchFamily="34" charset="0"/>
              </a:rPr>
              <a:t>TASK 3: CREATING – </a:t>
            </a:r>
            <a:r>
              <a:rPr lang="en-GB" dirty="0">
                <a:latin typeface="Tahoma" pitchFamily="34" charset="0"/>
                <a:ea typeface="Tahoma" pitchFamily="34" charset="0"/>
                <a:cs typeface="Tahoma" pitchFamily="34" charset="0"/>
              </a:rPr>
              <a:t>C</a:t>
            </a:r>
            <a:r>
              <a:rPr lang="en-GB" dirty="0" smtClean="0">
                <a:latin typeface="Tahoma" pitchFamily="34" charset="0"/>
                <a:ea typeface="Tahoma" pitchFamily="34" charset="0"/>
                <a:cs typeface="Tahoma" pitchFamily="34" charset="0"/>
              </a:rPr>
              <a:t>reating my digital graphic</a:t>
            </a:r>
          </a:p>
          <a:p>
            <a:endParaRPr lang="en-GB" b="1" dirty="0">
              <a:latin typeface="Tahoma" pitchFamily="34" charset="0"/>
              <a:ea typeface="Tahoma" pitchFamily="34" charset="0"/>
              <a:cs typeface="Tahoma" pitchFamily="34" charset="0"/>
            </a:endParaRPr>
          </a:p>
          <a:p>
            <a:endParaRPr lang="en-GB" dirty="0" smtClean="0">
              <a:latin typeface="Tahoma" pitchFamily="34" charset="0"/>
              <a:ea typeface="Tahoma" pitchFamily="34" charset="0"/>
              <a:cs typeface="Tahoma" pitchFamily="34" charset="0"/>
            </a:endParaRPr>
          </a:p>
          <a:p>
            <a:endParaRPr lang="en-GB" dirty="0">
              <a:latin typeface="Tahoma" pitchFamily="34" charset="0"/>
              <a:ea typeface="Tahoma" pitchFamily="34" charset="0"/>
              <a:cs typeface="Tahoma" pitchFamily="34" charset="0"/>
            </a:endParaRPr>
          </a:p>
          <a:p>
            <a:endParaRPr lang="en-GB"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150953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76672"/>
            <a:ext cx="8424936" cy="1477328"/>
          </a:xfrm>
          <a:prstGeom prst="rect">
            <a:avLst/>
          </a:prstGeom>
          <a:noFill/>
        </p:spPr>
        <p:txBody>
          <a:bodyPr wrap="square" rtlCol="0">
            <a:spAutoFit/>
          </a:bodyPr>
          <a:lstStyle/>
          <a:p>
            <a:r>
              <a:rPr lang="en-GB" dirty="0" smtClean="0">
                <a:latin typeface="Tahoma" pitchFamily="34" charset="0"/>
                <a:ea typeface="Tahoma" pitchFamily="34" charset="0"/>
                <a:cs typeface="Tahoma" pitchFamily="34" charset="0"/>
              </a:rPr>
              <a:t>TASK 4: REVIEWING – Checking and reviewing the digital graphic</a:t>
            </a:r>
          </a:p>
          <a:p>
            <a:endParaRPr lang="en-GB" b="1" dirty="0">
              <a:latin typeface="Tahoma" pitchFamily="34" charset="0"/>
              <a:ea typeface="Tahoma" pitchFamily="34" charset="0"/>
              <a:cs typeface="Tahoma" pitchFamily="34" charset="0"/>
            </a:endParaRPr>
          </a:p>
          <a:p>
            <a:endParaRPr lang="en-GB" dirty="0" smtClean="0">
              <a:latin typeface="Tahoma" pitchFamily="34" charset="0"/>
              <a:ea typeface="Tahoma" pitchFamily="34" charset="0"/>
              <a:cs typeface="Tahoma" pitchFamily="34" charset="0"/>
            </a:endParaRPr>
          </a:p>
          <a:p>
            <a:endParaRPr lang="en-GB" dirty="0">
              <a:latin typeface="Tahoma" pitchFamily="34" charset="0"/>
              <a:ea typeface="Tahoma" pitchFamily="34" charset="0"/>
              <a:cs typeface="Tahoma" pitchFamily="34" charset="0"/>
            </a:endParaRPr>
          </a:p>
          <a:p>
            <a:endParaRPr lang="en-GB"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8377124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5572CBE3F055143AE2FEA51ABA29DD2" ma:contentTypeVersion="3" ma:contentTypeDescription="Create a new document." ma:contentTypeScope="" ma:versionID="58a0eb7864662daccea4859c0b39457a">
  <xsd:schema xmlns:xsd="http://www.w3.org/2001/XMLSchema" xmlns:xs="http://www.w3.org/2001/XMLSchema" xmlns:p="http://schemas.microsoft.com/office/2006/metadata/properties" xmlns:ns2="bc1368e1-62d8-403d-bf4a-a645ef064a4f" targetNamespace="http://schemas.microsoft.com/office/2006/metadata/properties" ma:root="true" ma:fieldsID="96cc8dbc8a616279b9b425b0fa4edb93" ns2:_="">
    <xsd:import namespace="bc1368e1-62d8-403d-bf4a-a645ef064a4f"/>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1368e1-62d8-403d-bf4a-a645ef064a4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ED801F1-467B-4D99-83B7-E34C2254724E}">
  <ds:schemaRefs>
    <ds:schemaRef ds:uri="http://schemas.microsoft.com/sharepoint/v3/contenttype/forms"/>
  </ds:schemaRefs>
</ds:datastoreItem>
</file>

<file path=customXml/itemProps2.xml><?xml version="1.0" encoding="utf-8"?>
<ds:datastoreItem xmlns:ds="http://schemas.openxmlformats.org/officeDocument/2006/customXml" ds:itemID="{E63A9EAE-75F7-443B-AB80-30FDF022E2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1368e1-62d8-403d-bf4a-a645ef064a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1DD4E9-8844-48FC-8D24-543B353B9F02}">
  <ds:schemaRefs>
    <ds:schemaRef ds:uri="http://schemas.microsoft.com/office/2006/metadata/properties"/>
    <ds:schemaRef ds:uri="http://schemas.openxmlformats.org/package/2006/metadata/core-properties"/>
    <ds:schemaRef ds:uri="http://purl.org/dc/dcmitype/"/>
    <ds:schemaRef ds:uri="http://www.w3.org/XML/1998/namespace"/>
    <ds:schemaRef ds:uri="http://purl.org/dc/elements/1.1/"/>
    <ds:schemaRef ds:uri="http://schemas.microsoft.com/office/infopath/2007/PartnerControls"/>
    <ds:schemaRef ds:uri="http://purl.org/dc/terms/"/>
    <ds:schemaRef ds:uri="http://schemas.microsoft.com/office/2006/documentManagement/types"/>
    <ds:schemaRef ds:uri="bc1368e1-62d8-403d-bf4a-a645ef064a4f"/>
  </ds:schemaRefs>
</ds:datastoreItem>
</file>

<file path=docProps/app.xml><?xml version="1.0" encoding="utf-8"?>
<Properties xmlns="http://schemas.openxmlformats.org/officeDocument/2006/extended-properties" xmlns:vt="http://schemas.openxmlformats.org/officeDocument/2006/docPropsVTypes">
  <TotalTime>71</TotalTime>
  <Words>175</Words>
  <Application>Microsoft Office PowerPoint</Application>
  <PresentationFormat>On-screen Show (4:3)</PresentationFormat>
  <Paragraphs>25</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 Boyle</dc:creator>
  <cp:lastModifiedBy>K Olsen</cp:lastModifiedBy>
  <cp:revision>9</cp:revision>
  <dcterms:created xsi:type="dcterms:W3CDTF">2013-08-28T08:36:00Z</dcterms:created>
  <dcterms:modified xsi:type="dcterms:W3CDTF">2017-01-03T11:52:43Z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0x01010035572CBE3F055143AE2FEA51ABA29DD2</vt:lpwstr>
  </property>
</Properties>
</file>